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Unbounded"/>
      <p:regular r:id="rId15"/>
      <p:bold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hlEmsuQ90WPu8SvGE63R+A2khh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Unbounded-regular.fntdata"/><Relationship Id="rId14" Type="http://schemas.openxmlformats.org/officeDocument/2006/relationships/slide" Target="slides/slide10.xml"/><Relationship Id="rId17" Type="http://schemas.openxmlformats.org/officeDocument/2006/relationships/font" Target="fonts/OpenSans-regular.fntdata"/><Relationship Id="rId16" Type="http://schemas.openxmlformats.org/officeDocument/2006/relationships/font" Target="fonts/Unbounded-bold.fntdata"/><Relationship Id="rId5" Type="http://schemas.openxmlformats.org/officeDocument/2006/relationships/slide" Target="slides/slide1.xml"/><Relationship Id="rId19" Type="http://schemas.openxmlformats.org/officeDocument/2006/relationships/font" Target="fonts/OpenSans-italic.fntdata"/><Relationship Id="rId6" Type="http://schemas.openxmlformats.org/officeDocument/2006/relationships/slide" Target="slides/slide2.xml"/><Relationship Id="rId18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TDX運輸資料流通服務(高鐵、火車、高捷、輕軌、客運、觀光巴士)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地圖集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即時天氣資料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旅遊景點資料(觀旅局、TRIPADVISOR)</a:t>
            </a:r>
            <a:endParaRPr/>
          </a:p>
        </p:txBody>
      </p:sp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/>
          <p:cNvSpPr/>
          <p:nvPr/>
        </p:nvSpPr>
        <p:spPr>
          <a:xfrm>
            <a:off x="793790" y="2419469"/>
            <a:ext cx="93852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觀光景點與大眾運輸整合的資料工程專題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793790" y="4177189"/>
            <a:ext cx="93852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結合觀光活動、必比登美食與交通資訊的數據解決方案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793790" y="4795242"/>
            <a:ext cx="93852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2025年5月專案簡報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793790" y="5430203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1270082" y="5413316"/>
            <a:ext cx="83205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by 第六組</a:t>
            </a:r>
            <a:endParaRPr b="1" i="0" sz="2200" u="none" cap="none" strike="noStrike">
              <a:solidFill>
                <a:srgbClr val="333F7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妘珊、郁翎、琪恩、晉邦、逢軒</a:t>
            </a:r>
            <a:endParaRPr b="1" i="0" sz="2200" u="none" cap="none" strike="noStrike">
              <a:solidFill>
                <a:srgbClr val="333F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4" name="Google Shape;2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/>
          <p:nvPr/>
        </p:nvSpPr>
        <p:spPr>
          <a:xfrm>
            <a:off x="793790" y="125158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視覺化成果展示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793790" y="2413873"/>
            <a:ext cx="3608070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5850"/>
              <a:buFont typeface="Unbounded"/>
              <a:buNone/>
            </a:pPr>
            <a:r>
              <a:rPr b="1" i="0" lang="en-US" sz="5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5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1180148" y="34456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主要城市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793790" y="3936087"/>
            <a:ext cx="36080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台南、高雄、屏東完整覆蓋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4742021" y="2413873"/>
            <a:ext cx="360818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5850"/>
              <a:buFont typeface="Unbounded"/>
              <a:buNone/>
            </a:pPr>
            <a:r>
              <a:rPr b="1" i="0" lang="en-US" sz="5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50</a:t>
            </a:r>
            <a:endParaRPr b="0" i="0" sz="5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5128498" y="34456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專案天數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4742021" y="3936087"/>
            <a:ext cx="3608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完整開發週期規劃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5850"/>
              <a:buFont typeface="Unbounded"/>
              <a:buNone/>
            </a:pPr>
            <a:r>
              <a:rPr b="1" i="0" lang="en-US" sz="5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5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資料類型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2767846" y="6614993"/>
            <a:ext cx="3608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景點、美食、交通、評論整合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專案背景與動機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提升觀光體驗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整合台灣景點、美食與交通資訊，優化旅遊規劃流程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解決資訊分散問題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缺乏統一平台整合觀光與交通資料，影響規劃效率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建構數據驅動方案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提供便捷查詢與視覺化工具，改善旅遊體驗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/>
          <p:nvPr/>
        </p:nvSpPr>
        <p:spPr>
          <a:xfrm>
            <a:off x="793790" y="261937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專案範圍定義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涵蓋城市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793790" y="4476274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台南、高雄、屏東等南部城市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包含重要觀光景點與交通樞紐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5332928" y="38951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資料類型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5332928" y="4476274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觀光景點、必比登美食推薦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高鐵、火車、捷運、客運資訊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9872067" y="38951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預期成果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9872067" y="4476274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完整資料庫與API服務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9872067" y="5043249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互動視覺化工具與分析報告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/>
          <p:nvPr/>
        </p:nvSpPr>
        <p:spPr>
          <a:xfrm>
            <a:off x="793790" y="165568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多元資料來源整合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793790" y="2704624"/>
            <a:ext cx="3664863" cy="1821180"/>
          </a:xfrm>
          <a:prstGeom prst="roundRect">
            <a:avLst>
              <a:gd fmla="val 5231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1028224" y="29390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觀光景點資料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1028224" y="3429476"/>
            <a:ext cx="319599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台灣觀光局官方資料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1028224" y="3928467"/>
            <a:ext cx="319599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Google Places API地點資訊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4685467" y="2704624"/>
            <a:ext cx="3664863" cy="1821180"/>
          </a:xfrm>
          <a:prstGeom prst="roundRect">
            <a:avLst>
              <a:gd fmla="val 5231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4919901" y="29390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美食推薦資料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4919901" y="3429476"/>
            <a:ext cx="319599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米其林指南網站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4919901" y="3928467"/>
            <a:ext cx="319599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必比登美食推薦清單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93790" y="4752618"/>
            <a:ext cx="7556421" cy="1821180"/>
          </a:xfrm>
          <a:prstGeom prst="roundRect">
            <a:avLst>
              <a:gd fmla="val 5231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交通運輸資料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TDX交通資料交換平台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028224" y="5976461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各類大眾運輸時刻表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793790" y="728782"/>
            <a:ext cx="4820007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750"/>
              <a:buFont typeface="Unbounded"/>
              <a:buNone/>
            </a:pPr>
            <a:r>
              <a:rPr b="1" i="0" lang="en-US" sz="37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資料工程流程概述</a:t>
            </a:r>
            <a:endParaRPr b="0" i="0" sz="3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8" name="Google Shape;1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716762"/>
            <a:ext cx="963930" cy="1156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/>
          <p:nvPr/>
        </p:nvSpPr>
        <p:spPr>
          <a:xfrm>
            <a:off x="2046922" y="1909524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資料收集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2046922" y="2253037"/>
            <a:ext cx="11789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API調用與網頁爬蟲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1" name="Google Shape;1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873573"/>
            <a:ext cx="963930" cy="1156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2046922" y="3066336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資料清理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2046922" y="3483173"/>
            <a:ext cx="11789688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標準化與驗證處理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4" name="Google Shape;11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030385"/>
            <a:ext cx="963930" cy="1156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2046922" y="4223147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資料儲存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2046922" y="4639985"/>
            <a:ext cx="11789688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MySQL資料庫建置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7" name="Google Shape;11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187196"/>
            <a:ext cx="963930" cy="1156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2046922" y="5379958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API開發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2046922" y="5796796"/>
            <a:ext cx="11789688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RESTful服務架設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0" name="Google Shape;12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6344007"/>
            <a:ext cx="963930" cy="11568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/>
          <p:nvPr/>
        </p:nvSpPr>
        <p:spPr>
          <a:xfrm>
            <a:off x="2046922" y="6536769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視覺化呈現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2046922" y="6953607"/>
            <a:ext cx="11789688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互動地圖與圖表製作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8613800" y="654150"/>
            <a:ext cx="5054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團隊分工</a:t>
            </a:r>
            <a:endParaRPr b="1" i="0" sz="37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24" name="Google Shape;124;p5"/>
          <p:cNvSpPr txBox="1"/>
          <p:nvPr/>
        </p:nvSpPr>
        <p:spPr>
          <a:xfrm>
            <a:off x="8782200" y="1737475"/>
            <a:ext cx="50544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n-US" sz="2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1.資料收集：郁翎、琪恩</a:t>
            </a:r>
            <a:endParaRPr b="0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n-US" sz="2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2.資料清理：逢軒、晉邦</a:t>
            </a:r>
            <a:endParaRPr b="0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n-US" sz="2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3.資料儲存：晉邦、郁翎</a:t>
            </a:r>
            <a:endParaRPr b="0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n-US" sz="2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4.API架設：逢軒</a:t>
            </a:r>
            <a:endParaRPr b="0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n-US" sz="2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5.視覺化呈現：晉邦</a:t>
            </a:r>
            <a:endParaRPr b="0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n-US" sz="25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6.投影片製作與報告：妘珊</a:t>
            </a:r>
            <a:endParaRPr b="0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1" i="0" sz="25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/>
          <p:nvPr/>
        </p:nvSpPr>
        <p:spPr>
          <a:xfrm>
            <a:off x="793790" y="164973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資料收集策略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2" name="Google Shape;1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73831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/>
          <p:nvPr/>
        </p:nvSpPr>
        <p:spPr>
          <a:xfrm>
            <a:off x="1587579" y="2833330"/>
            <a:ext cx="153602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API調用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1587579" y="3323749"/>
            <a:ext cx="153602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TDX平台、Google Maps等官方介面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5" name="Google Shape;13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7093" y="273831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4200882" y="2833330"/>
            <a:ext cx="153602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網頁爬蟲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4200882" y="3323749"/>
            <a:ext cx="153602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使用Scrapy爬取米其林、天氣、旅遊景點等網站資料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8" name="Google Shape;13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0395" y="273831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6814185" y="2833330"/>
            <a:ext cx="153602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手動整理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6814185" y="3323749"/>
            <a:ext cx="153602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處理API無法取得的特殊資料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1" name="Google Shape;14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537770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1587579" y="5472719"/>
            <a:ext cx="1536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挑戰應對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1587579" y="5963138"/>
            <a:ext cx="1536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解決速率限制與格式差異問題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6280190" y="197012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資料清理與標準化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fmla="val 56033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格式標準化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統一地點名稱、時間格式與座標系統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fmla="val 56033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品質控制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處理缺失值、重複值與異常資料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fmla="val 56033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資料驗證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座標校對與邏輯一致性檢查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資料庫架構設計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313861" y="32712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MySQL選擇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793790" y="3761661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資料儲存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5944791" y="3293626"/>
            <a:ext cx="255151" cy="318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000"/>
              <a:buFont typeface="Unbounded"/>
              <a:buNone/>
            </a:pPr>
            <a:r>
              <a:rPr b="1" i="0" lang="en-US" sz="20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表格設計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景點表、美食表、交通表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3" name="Google Shape;1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8430220" y="3293626"/>
            <a:ext cx="255151" cy="318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000"/>
              <a:buFont typeface="Unbounded"/>
              <a:buNone/>
            </a:pPr>
            <a:r>
              <a:rPr b="1" i="0" lang="en-US" sz="20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關聯設計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地點ID作為主要關聯鍵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8" name="Google Shape;17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8430220" y="5779056"/>
            <a:ext cx="255151" cy="318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000"/>
              <a:buFont typeface="Unbounded"/>
              <a:buNone/>
            </a:pPr>
            <a:r>
              <a:rPr b="1" i="0" lang="en-US" sz="20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2313861" y="52672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效能優化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793790" y="5757624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索引建置與查詢測試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3" name="Google Shape;18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5944791" y="5779056"/>
            <a:ext cx="255151" cy="318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000"/>
              <a:buFont typeface="Unbounded"/>
              <a:buNone/>
            </a:pPr>
            <a:r>
              <a:rPr b="1" i="0" lang="en-US" sz="20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1" name="Google Shape;1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/>
          <p:nvPr/>
        </p:nvSpPr>
        <p:spPr>
          <a:xfrm>
            <a:off x="793790" y="173986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API服務架設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1048941" y="2788801"/>
            <a:ext cx="30480" cy="3700820"/>
          </a:xfrm>
          <a:prstGeom prst="roundRect">
            <a:avLst>
              <a:gd fmla="val 31255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1273612" y="3028712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793790" y="278880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878860" y="283130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Unbounded"/>
              <a:buNone/>
            </a:pPr>
            <a:r>
              <a:rPr b="1" i="0" lang="en-US" sz="26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2183011" y="28666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技術選擇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2183011" y="3357086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Flask/FastAPI開發RESTful API服務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1273612" y="4413528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878860" y="421612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Unbounded"/>
              <a:buNone/>
            </a:pPr>
            <a:r>
              <a:rPr b="1" i="0" lang="en-US" sz="26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2183011" y="42514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端點設計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2183011" y="4741902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/attractions、/restaurants、/transit等查詢介面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1273612" y="5798344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878860" y="560093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Unbounded"/>
              <a:buNone/>
            </a:pPr>
            <a:r>
              <a:rPr b="1" i="0" lang="en-US" sz="26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2183011" y="56363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雲端部署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2183011" y="6126718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GCP平台提供穩定服務環境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